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8" r:id="rId2"/>
    <p:sldId id="269" r:id="rId3"/>
    <p:sldId id="260" r:id="rId4"/>
    <p:sldId id="261" r:id="rId5"/>
    <p:sldId id="262" r:id="rId6"/>
    <p:sldId id="263" r:id="rId7"/>
    <p:sldId id="264" r:id="rId8"/>
    <p:sldId id="267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FFB7"/>
    <a:srgbClr val="ABFFAB"/>
    <a:srgbClr val="A3FF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9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171B8ED-2939-440F-92F4-A91E061ACB41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D79227-F2B3-47AC-8E27-095E25DC9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7299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iểu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604D92-4368-4C28-B20C-5CFB4A6A236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C73980-DC67-49EF-A0BF-5875738DEBA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35B850-1C24-412C-AF98-FB824ED84F8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8BFB4D-0AC7-4A95-8773-B492623CCC7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71AD74-D916-4A53-8110-2AA5D1E61C0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A32DA9-B3E6-47E3-8051-1C6383A0590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B9EDC8-1E57-4582-B063-C3DD425E47B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4037D-D792-408C-A03E-C81EBC18609E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2F7F7-A2B5-419A-9B40-EAED986B6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25429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EB8D2-A2F0-4E6E-8DC2-AD9023774965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E0BBC-0762-48D3-BCE4-A124A4D9C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2604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DCE72-8ABE-4D70-88BF-53FAAB2D0426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53C45-62DF-4FA0-9106-7CFDA9F80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9359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399F8-7B75-4987-97C4-F595CC9FE616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F298C-B652-462B-85CF-642CF39F8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2697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85C25-A9C6-4363-BA6D-34E3883355A3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020E7-3A86-4F3F-BC44-2842DDC8C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0273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FED8E-ACD0-449B-A727-BC4FA413D480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54279-1D72-4DEA-ACB7-CEAA2A602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0696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231DA-91C2-407E-BC00-DD29F8C18E4E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E09AD-1A1E-4D98-94CE-53961B247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511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9E3D8-6036-470D-B4F7-6F22791F4693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B8038-67A3-4475-9F9F-169961172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91501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6E894-2589-4F1B-AC80-2C0467EFD155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631A0-258F-4761-A838-DF8E3B151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6887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2B435-C2CE-4CB3-8683-E8881A15B743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1D590-92B5-4595-8D1E-85365501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48295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A2B43-FEDA-41F4-831C-638CAF3D3A1B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E538A-566F-4B71-BA69-549BBEA9F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3027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FF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53C4AC-23F1-4D29-9EDC-78598B1DA29F}" type="datetimeFigureOut">
              <a:rPr lang="en-US"/>
              <a:pPr>
                <a:defRPr/>
              </a:pPr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F053EE-0200-47E7-B9B1-25C3CDD6C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4" descr="683568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34598" y="1674674"/>
            <a:ext cx="7127272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Những hằng đẳng thức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đáng nhớ </a:t>
            </a:r>
            <a:endParaRPr lang="en-US" sz="5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9803" y="1075584"/>
            <a:ext cx="1120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FF00"/>
                </a:solidFill>
              </a:rPr>
              <a:t>Tiết 4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5486400"/>
            <a:ext cx="36439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>
                <a:solidFill>
                  <a:srgbClr val="FFFF00"/>
                </a:solidFill>
              </a:rPr>
              <a:t>Nguyễn Hữu </a:t>
            </a:r>
            <a:r>
              <a:rPr lang="en-US" sz="3200" smtClean="0">
                <a:solidFill>
                  <a:srgbClr val="FFFF00"/>
                </a:solidFill>
              </a:rPr>
              <a:t>Đức</a:t>
            </a:r>
          </a:p>
          <a:p>
            <a:pPr algn="ctr"/>
            <a:r>
              <a:rPr lang="en-US" sz="3200" smtClean="0">
                <a:solidFill>
                  <a:srgbClr val="FFFF00"/>
                </a:solidFill>
              </a:rPr>
              <a:t>THCS Lê Hồng Phong</a:t>
            </a:r>
            <a:endParaRPr lang="en-US" sz="32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3337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gray">
          <a:xfrm>
            <a:off x="2267744" y="4140200"/>
            <a:ext cx="4971256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2857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3200" b="1" smtClean="0">
                <a:solidFill>
                  <a:schemeClr val="tx2"/>
                </a:solidFill>
              </a:rPr>
              <a:t>Hiệu của hai bình phương</a:t>
            </a:r>
            <a:endParaRPr lang="en-US" sz="3200" b="1">
              <a:solidFill>
                <a:schemeClr val="tx2"/>
              </a:solidFill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gray">
          <a:xfrm>
            <a:off x="2267744" y="3378200"/>
            <a:ext cx="4971256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2857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3200" b="1" smtClean="0">
                <a:solidFill>
                  <a:schemeClr val="tx2"/>
                </a:solidFill>
              </a:rPr>
              <a:t>Bình phương của một hiệu</a:t>
            </a:r>
            <a:endParaRPr lang="en-US" sz="3200" b="1">
              <a:solidFill>
                <a:schemeClr val="tx2"/>
              </a:solidFill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gray">
          <a:xfrm>
            <a:off x="2267744" y="2608263"/>
            <a:ext cx="4971256" cy="508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28575" algn="ctr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3200" b="1" smtClean="0">
                <a:solidFill>
                  <a:schemeClr val="tx2"/>
                </a:solidFill>
              </a:rPr>
              <a:t>Bình phương của một tổng</a:t>
            </a:r>
            <a:endParaRPr lang="en-US" sz="3200" b="1">
              <a:solidFill>
                <a:schemeClr val="tx2"/>
              </a:solidFill>
            </a:endParaRP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gray">
          <a:xfrm>
            <a:off x="1950244" y="2697163"/>
            <a:ext cx="381000" cy="3810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gray">
          <a:xfrm>
            <a:off x="1971948" y="2718631"/>
            <a:ext cx="337356" cy="337356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63529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63529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gray">
          <a:xfrm>
            <a:off x="1991765" y="2738684"/>
            <a:ext cx="297723" cy="298194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gray">
          <a:xfrm>
            <a:off x="1991765" y="2738684"/>
            <a:ext cx="297723" cy="298194"/>
          </a:xfrm>
          <a:prstGeom prst="ellipse">
            <a:avLst/>
          </a:prstGeom>
          <a:gradFill rotWithShape="1">
            <a:gsLst>
              <a:gs pos="0">
                <a:srgbClr val="FFCC00">
                  <a:gamma/>
                  <a:shade val="0"/>
                  <a:invGamma/>
                </a:srgbClr>
              </a:gs>
              <a:gs pos="100000">
                <a:srgbClr val="FFCC00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gray">
          <a:xfrm>
            <a:off x="2011346" y="2758265"/>
            <a:ext cx="258561" cy="259033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54118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54118"/>
                  <a:invGamma/>
                </a:scheme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gray">
          <a:xfrm>
            <a:off x="2011346" y="2758265"/>
            <a:ext cx="258561" cy="259033"/>
          </a:xfrm>
          <a:prstGeom prst="ellipse">
            <a:avLst/>
          </a:prstGeom>
          <a:gradFill rotWithShape="1">
            <a:gsLst>
              <a:gs pos="0">
                <a:srgbClr val="FFCC00"/>
              </a:gs>
              <a:gs pos="100000">
                <a:srgbClr val="FFCC00">
                  <a:gamma/>
                  <a:shade val="48627"/>
                  <a:invGamma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gray">
          <a:xfrm>
            <a:off x="1962944" y="3484563"/>
            <a:ext cx="381000" cy="3810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gray">
          <a:xfrm>
            <a:off x="1984648" y="3506031"/>
            <a:ext cx="337356" cy="337356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63529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63529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gray">
          <a:xfrm>
            <a:off x="2004465" y="3526084"/>
            <a:ext cx="297723" cy="298194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gray">
          <a:xfrm>
            <a:off x="2004465" y="3526084"/>
            <a:ext cx="297723" cy="298194"/>
          </a:xfrm>
          <a:prstGeom prst="ellipse">
            <a:avLst/>
          </a:prstGeom>
          <a:gradFill rotWithShape="1">
            <a:gsLst>
              <a:gs pos="0">
                <a:srgbClr val="48BE67">
                  <a:gamma/>
                  <a:shade val="0"/>
                  <a:invGamma/>
                </a:srgbClr>
              </a:gs>
              <a:gs pos="100000">
                <a:srgbClr val="48BE67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gray">
          <a:xfrm>
            <a:off x="2024046" y="3545665"/>
            <a:ext cx="258561" cy="259033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54118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54118"/>
                  <a:invGamma/>
                </a:scheme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gray">
          <a:xfrm>
            <a:off x="2024046" y="3545665"/>
            <a:ext cx="258561" cy="259033"/>
          </a:xfrm>
          <a:prstGeom prst="ellipse">
            <a:avLst/>
          </a:prstGeom>
          <a:gradFill rotWithShape="1">
            <a:gsLst>
              <a:gs pos="0">
                <a:srgbClr val="48BE67"/>
              </a:gs>
              <a:gs pos="100000">
                <a:srgbClr val="48BE67">
                  <a:gamma/>
                  <a:shade val="48627"/>
                  <a:invGamma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gray">
          <a:xfrm>
            <a:off x="1962944" y="4216400"/>
            <a:ext cx="381000" cy="381000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gray">
          <a:xfrm>
            <a:off x="1984648" y="4237868"/>
            <a:ext cx="337356" cy="337356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63529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63529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gray">
          <a:xfrm>
            <a:off x="2004465" y="4257921"/>
            <a:ext cx="297723" cy="298194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tint val="0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gray">
          <a:xfrm>
            <a:off x="2004465" y="4257921"/>
            <a:ext cx="297723" cy="298194"/>
          </a:xfrm>
          <a:prstGeom prst="ellipse">
            <a:avLst/>
          </a:prstGeom>
          <a:gradFill rotWithShape="1">
            <a:gsLst>
              <a:gs pos="0">
                <a:srgbClr val="21B3E1"/>
              </a:gs>
              <a:gs pos="100000">
                <a:srgbClr val="21B3E1">
                  <a:gamma/>
                  <a:shade val="46275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gray">
          <a:xfrm>
            <a:off x="2024046" y="4277502"/>
            <a:ext cx="258561" cy="259033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54118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54118"/>
                  <a:invGamma/>
                </a:scheme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gray">
          <a:xfrm>
            <a:off x="2024046" y="4277502"/>
            <a:ext cx="258561" cy="259033"/>
          </a:xfrm>
          <a:prstGeom prst="ellipse">
            <a:avLst/>
          </a:prstGeom>
          <a:gradFill rotWithShape="1">
            <a:gsLst>
              <a:gs pos="0">
                <a:srgbClr val="21B3E1"/>
              </a:gs>
              <a:gs pos="100000">
                <a:srgbClr val="21B3E1">
                  <a:gamma/>
                  <a:shade val="48627"/>
                  <a:invGamma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gray">
          <a:xfrm>
            <a:off x="3733800" y="1828800"/>
            <a:ext cx="1752600" cy="457200"/>
          </a:xfrm>
          <a:prstGeom prst="rect">
            <a:avLst/>
          </a:prstGeom>
          <a:gradFill rotWithShape="1">
            <a:gsLst>
              <a:gs pos="0">
                <a:srgbClr val="009900">
                  <a:gamma/>
                  <a:shade val="28627"/>
                  <a:invGamma/>
                </a:srgbClr>
              </a:gs>
              <a:gs pos="50000">
                <a:srgbClr val="009900"/>
              </a:gs>
              <a:gs pos="100000">
                <a:srgbClr val="009900">
                  <a:gamma/>
                  <a:shade val="28627"/>
                  <a:invGamma/>
                </a:srgbClr>
              </a:gs>
            </a:gsLst>
            <a:lin ang="0" scaled="1"/>
          </a:gradFill>
          <a:ln>
            <a:noFill/>
          </a:ln>
          <a:effectLst>
            <a:prstShdw prst="shdw17" dist="63500" dir="5400000">
              <a:srgbClr val="009900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200" b="1" smtClean="0">
                <a:solidFill>
                  <a:schemeClr val="bg1"/>
                </a:solidFill>
              </a:rPr>
              <a:t>Nội dung</a:t>
            </a:r>
            <a:endParaRPr lang="en-US" sz="32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078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8600" y="1992313"/>
            <a:ext cx="129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Ta có: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762000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1.Bình phương của một tổng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01763" y="1371600"/>
            <a:ext cx="7056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/>
              <a:t>Với a</a:t>
            </a:r>
            <a:r>
              <a:rPr lang="en-US" sz="2400" smtClean="0"/>
              <a:t>, b </a:t>
            </a:r>
            <a:r>
              <a:rPr lang="en-US" sz="2400"/>
              <a:t>là hai số bất kì, thực hiện phép tính (a+b)(a+b)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65202" y="3733800"/>
            <a:ext cx="50593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Với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là biểu thức tùy ý, ta có: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447801" y="4343400"/>
            <a:ext cx="6089420" cy="71881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0" name="TextBox 19"/>
          <p:cNvSpPr txBox="1"/>
          <p:nvPr/>
        </p:nvSpPr>
        <p:spPr>
          <a:xfrm>
            <a:off x="1052907" y="61555"/>
            <a:ext cx="542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T4</a:t>
            </a:r>
            <a:endParaRPr lang="en-US" sz="2800"/>
          </a:p>
        </p:txBody>
      </p:sp>
      <p:sp>
        <p:nvSpPr>
          <p:cNvPr id="22" name="TextBox 21"/>
          <p:cNvSpPr txBox="1"/>
          <p:nvPr/>
        </p:nvSpPr>
        <p:spPr>
          <a:xfrm>
            <a:off x="1447800" y="5131455"/>
            <a:ext cx="5168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Nhận xét gì về biểu thức ở vế trái?</a:t>
            </a:r>
            <a:endParaRPr lang="en-US" sz="2800">
              <a:solidFill>
                <a:srgbClr val="C00000"/>
              </a:solidFill>
            </a:endParaRP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1265918" y="3258671"/>
            <a:ext cx="144235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smtClean="0">
                <a:solidFill>
                  <a:srgbClr val="C00000"/>
                </a:solidFill>
              </a:rPr>
              <a:t>Hay:</a:t>
            </a:r>
            <a:endParaRPr lang="en-US" sz="2200">
              <a:solidFill>
                <a:srgbClr val="C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84337" y="0"/>
            <a:ext cx="5852884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Những hằng đẳng thức đáng nhớ</a:t>
            </a:r>
            <a:endParaRPr lang="en-US" sz="32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25" name="Group 33"/>
          <p:cNvGrpSpPr>
            <a:grpSpLocks/>
          </p:cNvGrpSpPr>
          <p:nvPr/>
        </p:nvGrpSpPr>
        <p:grpSpPr bwMode="auto">
          <a:xfrm>
            <a:off x="685800" y="1295400"/>
            <a:ext cx="609600" cy="609600"/>
            <a:chOff x="1248" y="1200"/>
            <a:chExt cx="384" cy="384"/>
          </a:xfrm>
        </p:grpSpPr>
        <p:grpSp>
          <p:nvGrpSpPr>
            <p:cNvPr id="26" name="Group 34"/>
            <p:cNvGrpSpPr>
              <a:grpSpLocks/>
            </p:cNvGrpSpPr>
            <p:nvPr/>
          </p:nvGrpSpPr>
          <p:grpSpPr bwMode="auto">
            <a:xfrm>
              <a:off x="1248" y="1200"/>
              <a:ext cx="384" cy="384"/>
              <a:chOff x="2016" y="912"/>
              <a:chExt cx="384" cy="384"/>
            </a:xfrm>
          </p:grpSpPr>
          <p:sp>
            <p:nvSpPr>
              <p:cNvPr id="28" name="Text Box 35"/>
              <p:cNvSpPr txBox="1">
                <a:spLocks noChangeArrowheads="1"/>
              </p:cNvSpPr>
              <p:nvPr/>
            </p:nvSpPr>
            <p:spPr bwMode="gray">
              <a:xfrm>
                <a:off x="2094" y="960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29" name="Oval 36"/>
              <p:cNvSpPr>
                <a:spLocks noChangeArrowheads="1"/>
              </p:cNvSpPr>
              <p:nvPr/>
            </p:nvSpPr>
            <p:spPr bwMode="gray">
              <a:xfrm>
                <a:off x="2016" y="912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" name="Oval 37"/>
              <p:cNvSpPr>
                <a:spLocks noChangeArrowheads="1"/>
              </p:cNvSpPr>
              <p:nvPr/>
            </p:nvSpPr>
            <p:spPr bwMode="gray">
              <a:xfrm>
                <a:off x="2016" y="912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alpha val="32001"/>
                    </a:schemeClr>
                  </a:gs>
                  <a:gs pos="100000">
                    <a:schemeClr val="hlink">
                      <a:gamma/>
                      <a:shade val="0"/>
                      <a:invGamma/>
                      <a:alpha val="89999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" name="Oval 38"/>
              <p:cNvSpPr>
                <a:spLocks noChangeArrowheads="1"/>
              </p:cNvSpPr>
              <p:nvPr/>
            </p:nvSpPr>
            <p:spPr bwMode="gray">
              <a:xfrm>
                <a:off x="2034" y="918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" name="Oval 39"/>
              <p:cNvSpPr>
                <a:spLocks noChangeArrowheads="1"/>
              </p:cNvSpPr>
              <p:nvPr/>
            </p:nvSpPr>
            <p:spPr bwMode="gray">
              <a:xfrm>
                <a:off x="2040" y="936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63529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" name="Oval 40"/>
              <p:cNvSpPr>
                <a:spLocks noChangeArrowheads="1"/>
              </p:cNvSpPr>
              <p:nvPr/>
            </p:nvSpPr>
            <p:spPr bwMode="gray">
              <a:xfrm>
                <a:off x="2052" y="948"/>
                <a:ext cx="300" cy="3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" name="Oval 41"/>
              <p:cNvSpPr>
                <a:spLocks noChangeArrowheads="1"/>
              </p:cNvSpPr>
              <p:nvPr/>
            </p:nvSpPr>
            <p:spPr bwMode="gray">
              <a:xfrm>
                <a:off x="2064" y="959"/>
                <a:ext cx="291" cy="291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46275"/>
                      <a:invGamma/>
                    </a:srgbClr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5" name="Oval 42"/>
              <p:cNvSpPr>
                <a:spLocks noChangeArrowheads="1"/>
              </p:cNvSpPr>
              <p:nvPr/>
            </p:nvSpPr>
            <p:spPr bwMode="gray">
              <a:xfrm>
                <a:off x="2068" y="961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C0C0C0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6" name="Oval 43"/>
              <p:cNvSpPr>
                <a:spLocks noChangeArrowheads="1"/>
              </p:cNvSpPr>
              <p:nvPr/>
            </p:nvSpPr>
            <p:spPr bwMode="gray">
              <a:xfrm>
                <a:off x="2071" y="963"/>
                <a:ext cx="270" cy="26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79216"/>
                      <a:invGamma/>
                    </a:srgbClr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7" name="Oval 44"/>
              <p:cNvSpPr>
                <a:spLocks noChangeArrowheads="1"/>
              </p:cNvSpPr>
              <p:nvPr/>
            </p:nvSpPr>
            <p:spPr bwMode="gray">
              <a:xfrm>
                <a:off x="2086" y="971"/>
                <a:ext cx="240" cy="21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tint val="0"/>
                      <a:invGamma/>
                    </a:srgbClr>
                  </a:gs>
                  <a:gs pos="100000">
                    <a:srgbClr val="C0C0C0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27" name="Text Box 45"/>
            <p:cNvSpPr txBox="1">
              <a:spLocks noChangeArrowheads="1"/>
            </p:cNvSpPr>
            <p:nvPr/>
          </p:nvSpPr>
          <p:spPr bwMode="gray">
            <a:xfrm>
              <a:off x="1285" y="1248"/>
              <a:ext cx="30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smtClean="0">
                  <a:solidFill>
                    <a:srgbClr val="FF0000"/>
                  </a:solidFill>
                </a:rPr>
                <a:t>?1</a:t>
              </a:r>
              <a:endParaRPr lang="en-US" sz="2400">
                <a:solidFill>
                  <a:srgbClr val="FF0000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57200" y="4947688"/>
            <a:ext cx="537258" cy="707886"/>
            <a:chOff x="-2013930" y="2420888"/>
            <a:chExt cx="537258" cy="707886"/>
          </a:xfrm>
        </p:grpSpPr>
        <p:sp>
          <p:nvSpPr>
            <p:cNvPr id="39" name="Rectangle 9"/>
            <p:cNvSpPr>
              <a:spLocks noChangeArrowheads="1"/>
            </p:cNvSpPr>
            <p:nvPr/>
          </p:nvSpPr>
          <p:spPr bwMode="gray">
            <a:xfrm rot="3419336">
              <a:off x="-1993293" y="2499515"/>
              <a:ext cx="479425" cy="520700"/>
            </a:xfrm>
            <a:prstGeom prst="rect">
              <a:avLst/>
            </a:prstGeom>
            <a:solidFill>
              <a:schemeClr val="accent2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40" name="Text Box 11"/>
            <p:cNvSpPr txBox="1">
              <a:spLocks noChangeArrowheads="1"/>
            </p:cNvSpPr>
            <p:nvPr/>
          </p:nvSpPr>
          <p:spPr bwMode="gray">
            <a:xfrm>
              <a:off x="-1898582" y="2420888"/>
              <a:ext cx="42191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 smtClean="0">
                  <a:solidFill>
                    <a:schemeClr val="bg1"/>
                  </a:solidFill>
                </a:rPr>
                <a:t>?</a:t>
              </a:r>
              <a:endParaRPr lang="en-US" sz="4000" b="1">
                <a:solidFill>
                  <a:schemeClr val="bg1"/>
                </a:solidFill>
              </a:endParaRPr>
            </a:p>
          </p:txBody>
        </p:sp>
      </p:grp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447800" y="5629519"/>
            <a:ext cx="77684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 thức ở vế trái: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của một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447800" y="6181725"/>
            <a:ext cx="579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Phát biểu hằng đẳng thức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bằng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lời.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323975" y="1979311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(a + b)(a + b)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307205" y="1993161"/>
            <a:ext cx="32455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+ ab + ab + b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6191897" y="1981200"/>
            <a:ext cx="26906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+ 2ab + b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390775" y="3210580"/>
            <a:ext cx="16411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+ b)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854012" y="3210580"/>
            <a:ext cx="26906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+ 2ab + b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350036" y="4402465"/>
            <a:ext cx="16123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+ B)</a:t>
            </a:r>
            <a:r>
              <a:rPr lang="en-US" sz="32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3962400" y="4402465"/>
            <a:ext cx="33462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32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+ 2AB + B</a:t>
            </a:r>
            <a:r>
              <a:rPr lang="en-US" sz="32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95400" y="2590800"/>
            <a:ext cx="69415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Biểu thức ở vế trái có thể viết lại như thế nào?</a:t>
            </a:r>
            <a:endParaRPr lang="en-US" sz="2800">
              <a:solidFill>
                <a:srgbClr val="C00000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605742" y="2438400"/>
            <a:ext cx="537258" cy="707886"/>
            <a:chOff x="-2013930" y="1628800"/>
            <a:chExt cx="537258" cy="707886"/>
          </a:xfrm>
        </p:grpSpPr>
        <p:sp>
          <p:nvSpPr>
            <p:cNvPr id="52" name="Rectangle 4"/>
            <p:cNvSpPr>
              <a:spLocks noChangeArrowheads="1"/>
            </p:cNvSpPr>
            <p:nvPr/>
          </p:nvSpPr>
          <p:spPr bwMode="gray">
            <a:xfrm rot="3419336">
              <a:off x="-1993293" y="1737515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53" name="Text Box 6"/>
            <p:cNvSpPr txBox="1">
              <a:spLocks noChangeArrowheads="1"/>
            </p:cNvSpPr>
            <p:nvPr/>
          </p:nvSpPr>
          <p:spPr bwMode="gray">
            <a:xfrm>
              <a:off x="-1898582" y="1628800"/>
              <a:ext cx="42191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 smtClean="0">
                  <a:solidFill>
                    <a:schemeClr val="bg1"/>
                  </a:solidFill>
                </a:rPr>
                <a:t>?</a:t>
              </a:r>
              <a:endParaRPr lang="en-US" sz="4000" b="1">
                <a:solidFill>
                  <a:schemeClr val="bg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4" grpId="0"/>
      <p:bldP spid="10" grpId="0"/>
      <p:bldP spid="18" grpId="0" animBg="1"/>
      <p:bldP spid="22" grpId="0"/>
      <p:bldP spid="21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Box 5"/>
          <p:cNvSpPr txBox="1">
            <a:spLocks noChangeArrowheads="1"/>
          </p:cNvSpPr>
          <p:nvPr/>
        </p:nvSpPr>
        <p:spPr bwMode="auto">
          <a:xfrm>
            <a:off x="990600" y="685800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1.Bình phương của một tổng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581400" y="1752600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Áp dụng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2907" y="61555"/>
            <a:ext cx="542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T4</a:t>
            </a:r>
            <a:endParaRPr lang="en-US" sz="2800"/>
          </a:p>
        </p:txBody>
      </p:sp>
      <p:sp>
        <p:nvSpPr>
          <p:cNvPr id="32" name="Rectangle 31"/>
          <p:cNvSpPr/>
          <p:nvPr/>
        </p:nvSpPr>
        <p:spPr>
          <a:xfrm>
            <a:off x="1684337" y="0"/>
            <a:ext cx="5852884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Những hằng đẳng thức đáng nhớ</a:t>
            </a:r>
            <a:endParaRPr lang="en-US" sz="32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684337" y="1143000"/>
            <a:ext cx="58528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+ B)</a:t>
            </a:r>
            <a:r>
              <a:rPr lang="en-US" sz="32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32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+ 2AB + B</a:t>
            </a:r>
            <a:r>
              <a:rPr lang="en-US" sz="32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33375" y="2251184"/>
            <a:ext cx="187642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a/ (x + 1)</a:t>
            </a:r>
            <a:r>
              <a:rPr lang="en-US" sz="280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057400" y="2251184"/>
            <a:ext cx="281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280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+ 2.x.1 + 1</a:t>
            </a:r>
            <a:r>
              <a:rPr lang="en-US" sz="280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648200" y="2251184"/>
            <a:ext cx="281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280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+ 2x + 1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33374" y="2971800"/>
            <a:ext cx="233362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b/ x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+ 4x + 4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661745" y="2967530"/>
            <a:ext cx="29008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+ 2.x.2 + 2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257800" y="2963260"/>
            <a:ext cx="175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(x + 2)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33375" y="3657600"/>
            <a:ext cx="1350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c/ 51</a:t>
            </a:r>
            <a:r>
              <a:rPr lang="en-US" sz="2800" b="1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504950" y="3658255"/>
            <a:ext cx="175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(50 + 1)</a:t>
            </a:r>
            <a:r>
              <a:rPr lang="en-US" sz="2800" b="1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268060" y="3674021"/>
            <a:ext cx="30565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50</a:t>
            </a:r>
            <a:r>
              <a:rPr lang="en-US" sz="2800" b="1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+ 2.50.1 + 1</a:t>
            </a:r>
            <a:r>
              <a:rPr lang="en-US" sz="2800" b="1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524000" y="4197241"/>
            <a:ext cx="30565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2500 + 100 + 1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133194" y="4197241"/>
            <a:ext cx="30565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2601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15119" y="4820960"/>
            <a:ext cx="1350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d/ 301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479166" y="4820960"/>
            <a:ext cx="21022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(300 + 1)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467099" y="4820960"/>
            <a:ext cx="35433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300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+ 2.300.1 + 1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24000" y="5344180"/>
            <a:ext cx="30565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90000 + 600 + 1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308584" y="5334986"/>
            <a:ext cx="30565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90601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/>
          <p:cNvSpPr/>
          <p:nvPr/>
        </p:nvSpPr>
        <p:spPr>
          <a:xfrm>
            <a:off x="1233487" y="4852344"/>
            <a:ext cx="6005513" cy="914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9" name="TextBox 1"/>
          <p:cNvSpPr txBox="1">
            <a:spLocks noChangeArrowheads="1"/>
          </p:cNvSpPr>
          <p:nvPr/>
        </p:nvSpPr>
        <p:spPr bwMode="auto">
          <a:xfrm>
            <a:off x="914400" y="685800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1.Bình phương của một tổng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914400" y="1066800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2.Bình phương của một hiệu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90600" y="2395538"/>
            <a:ext cx="939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Ta có: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314450" y="3886200"/>
            <a:ext cx="2190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Cách khác: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296988" y="4343400"/>
            <a:ext cx="50593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Với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là biểu thức tùy ý, ta có: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323975" y="1752600"/>
            <a:ext cx="609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Tính [a + (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b)]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với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, b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là các số tùy ý.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295400" y="3048000"/>
            <a:ext cx="69415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Biểu thức ở vế trái có thể viết lại như thế nào?</a:t>
            </a:r>
            <a:endParaRPr lang="en-US" sz="280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71600" y="5801380"/>
            <a:ext cx="5168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Nhận xét gì về biểu thức ở vế trái?</a:t>
            </a:r>
            <a:endParaRPr lang="en-US" sz="280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257550" y="3886200"/>
            <a:ext cx="26558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Tính  (a-b)(a-b)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300843" y="3535362"/>
            <a:ext cx="144235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smtClean="0">
                <a:solidFill>
                  <a:srgbClr val="C00000"/>
                </a:solidFill>
              </a:rPr>
              <a:t>Hay:</a:t>
            </a:r>
            <a:endParaRPr lang="en-US" sz="220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52907" y="61555"/>
            <a:ext cx="542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T4</a:t>
            </a:r>
            <a:endParaRPr lang="en-US" sz="2800"/>
          </a:p>
        </p:txBody>
      </p:sp>
      <p:sp>
        <p:nvSpPr>
          <p:cNvPr id="41" name="Rectangle 40"/>
          <p:cNvSpPr/>
          <p:nvPr/>
        </p:nvSpPr>
        <p:spPr>
          <a:xfrm>
            <a:off x="1684337" y="0"/>
            <a:ext cx="5852884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Những hằng đẳng thức đáng nhớ</a:t>
            </a:r>
            <a:endParaRPr lang="en-US" sz="32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42" name="Group 49"/>
          <p:cNvGrpSpPr>
            <a:grpSpLocks/>
          </p:cNvGrpSpPr>
          <p:nvPr/>
        </p:nvGrpSpPr>
        <p:grpSpPr bwMode="auto">
          <a:xfrm>
            <a:off x="659446" y="1709410"/>
            <a:ext cx="609600" cy="609600"/>
            <a:chOff x="1248" y="1200"/>
            <a:chExt cx="384" cy="384"/>
          </a:xfrm>
        </p:grpSpPr>
        <p:grpSp>
          <p:nvGrpSpPr>
            <p:cNvPr id="43" name="Group 50"/>
            <p:cNvGrpSpPr>
              <a:grpSpLocks/>
            </p:cNvGrpSpPr>
            <p:nvPr/>
          </p:nvGrpSpPr>
          <p:grpSpPr bwMode="auto">
            <a:xfrm>
              <a:off x="1248" y="1200"/>
              <a:ext cx="384" cy="384"/>
              <a:chOff x="2016" y="912"/>
              <a:chExt cx="384" cy="384"/>
            </a:xfrm>
          </p:grpSpPr>
          <p:sp>
            <p:nvSpPr>
              <p:cNvPr id="45" name="Text Box 51"/>
              <p:cNvSpPr txBox="1">
                <a:spLocks noChangeArrowheads="1"/>
              </p:cNvSpPr>
              <p:nvPr/>
            </p:nvSpPr>
            <p:spPr bwMode="gray">
              <a:xfrm>
                <a:off x="2094" y="960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46" name="Oval 52"/>
              <p:cNvSpPr>
                <a:spLocks noChangeArrowheads="1"/>
              </p:cNvSpPr>
              <p:nvPr/>
            </p:nvSpPr>
            <p:spPr bwMode="gray">
              <a:xfrm>
                <a:off x="2016" y="912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7" name="Oval 53"/>
              <p:cNvSpPr>
                <a:spLocks noChangeArrowheads="1"/>
              </p:cNvSpPr>
              <p:nvPr/>
            </p:nvSpPr>
            <p:spPr bwMode="gray">
              <a:xfrm>
                <a:off x="2016" y="912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alpha val="32001"/>
                    </a:schemeClr>
                  </a:gs>
                  <a:gs pos="100000">
                    <a:schemeClr val="hlink">
                      <a:gamma/>
                      <a:shade val="0"/>
                      <a:invGamma/>
                      <a:alpha val="89999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" name="Oval 54"/>
              <p:cNvSpPr>
                <a:spLocks noChangeArrowheads="1"/>
              </p:cNvSpPr>
              <p:nvPr/>
            </p:nvSpPr>
            <p:spPr bwMode="gray">
              <a:xfrm>
                <a:off x="2034" y="918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" name="Oval 55"/>
              <p:cNvSpPr>
                <a:spLocks noChangeArrowheads="1"/>
              </p:cNvSpPr>
              <p:nvPr/>
            </p:nvSpPr>
            <p:spPr bwMode="gray">
              <a:xfrm>
                <a:off x="2040" y="936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63529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0" name="Oval 56"/>
              <p:cNvSpPr>
                <a:spLocks noChangeArrowheads="1"/>
              </p:cNvSpPr>
              <p:nvPr/>
            </p:nvSpPr>
            <p:spPr bwMode="gray">
              <a:xfrm>
                <a:off x="2052" y="948"/>
                <a:ext cx="300" cy="3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" name="Oval 57"/>
              <p:cNvSpPr>
                <a:spLocks noChangeArrowheads="1"/>
              </p:cNvSpPr>
              <p:nvPr/>
            </p:nvSpPr>
            <p:spPr bwMode="gray">
              <a:xfrm>
                <a:off x="2064" y="959"/>
                <a:ext cx="291" cy="291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46275"/>
                      <a:invGamma/>
                    </a:srgbClr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52" name="Oval 58"/>
              <p:cNvSpPr>
                <a:spLocks noChangeArrowheads="1"/>
              </p:cNvSpPr>
              <p:nvPr/>
            </p:nvSpPr>
            <p:spPr bwMode="gray">
              <a:xfrm>
                <a:off x="2068" y="961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C0C0C0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53" name="Oval 59"/>
              <p:cNvSpPr>
                <a:spLocks noChangeArrowheads="1"/>
              </p:cNvSpPr>
              <p:nvPr/>
            </p:nvSpPr>
            <p:spPr bwMode="gray">
              <a:xfrm>
                <a:off x="2071" y="963"/>
                <a:ext cx="270" cy="26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79216"/>
                      <a:invGamma/>
                    </a:srgbClr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54" name="Oval 60"/>
              <p:cNvSpPr>
                <a:spLocks noChangeArrowheads="1"/>
              </p:cNvSpPr>
              <p:nvPr/>
            </p:nvSpPr>
            <p:spPr bwMode="gray">
              <a:xfrm>
                <a:off x="2086" y="971"/>
                <a:ext cx="240" cy="21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tint val="0"/>
                      <a:invGamma/>
                    </a:srgbClr>
                  </a:gs>
                  <a:gs pos="100000">
                    <a:srgbClr val="C0C0C0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44" name="Text Box 61"/>
            <p:cNvSpPr txBox="1">
              <a:spLocks noChangeArrowheads="1"/>
            </p:cNvSpPr>
            <p:nvPr/>
          </p:nvSpPr>
          <p:spPr bwMode="gray">
            <a:xfrm>
              <a:off x="1285" y="1248"/>
              <a:ext cx="30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smtClean="0">
                  <a:solidFill>
                    <a:srgbClr val="FF0000"/>
                  </a:solidFill>
                </a:rPr>
                <a:t>?3</a:t>
              </a:r>
              <a:endParaRPr lang="en-US" sz="2400">
                <a:solidFill>
                  <a:srgbClr val="FF0000"/>
                </a:solidFill>
              </a:endParaRPr>
            </a:p>
          </p:txBody>
        </p:sp>
      </p:grp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2032203" y="2353660"/>
            <a:ext cx="18780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[a + (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b)]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657600" y="2368274"/>
            <a:ext cx="31449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+ 2a(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_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b) + (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_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781800" y="2362200"/>
            <a:ext cx="31449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 _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2ab + b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605742" y="2949714"/>
            <a:ext cx="537258" cy="707886"/>
            <a:chOff x="-2013930" y="1628800"/>
            <a:chExt cx="537258" cy="707886"/>
          </a:xfrm>
        </p:grpSpPr>
        <p:sp>
          <p:nvSpPr>
            <p:cNvPr id="62" name="Rectangle 4"/>
            <p:cNvSpPr>
              <a:spLocks noChangeArrowheads="1"/>
            </p:cNvSpPr>
            <p:nvPr/>
          </p:nvSpPr>
          <p:spPr bwMode="gray">
            <a:xfrm rot="3419336">
              <a:off x="-1993293" y="1737515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3" name="Text Box 6"/>
            <p:cNvSpPr txBox="1">
              <a:spLocks noChangeArrowheads="1"/>
            </p:cNvSpPr>
            <p:nvPr/>
          </p:nvSpPr>
          <p:spPr bwMode="gray">
            <a:xfrm>
              <a:off x="-1898582" y="1628800"/>
              <a:ext cx="42191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 smtClean="0">
                  <a:solidFill>
                    <a:schemeClr val="bg1"/>
                  </a:solidFill>
                </a:rPr>
                <a:t>?</a:t>
              </a:r>
              <a:endParaRPr lang="en-US" sz="4000" b="1">
                <a:solidFill>
                  <a:schemeClr val="bg1"/>
                </a:solidFill>
              </a:endParaRPr>
            </a:p>
          </p:txBody>
        </p:sp>
      </p:grp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3810000" y="3471505"/>
            <a:ext cx="31449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_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2ab + b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438400" y="3439180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- b)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666274" y="5616714"/>
            <a:ext cx="537258" cy="707886"/>
            <a:chOff x="-2013930" y="1628800"/>
            <a:chExt cx="537258" cy="707886"/>
          </a:xfrm>
        </p:grpSpPr>
        <p:sp>
          <p:nvSpPr>
            <p:cNvPr id="67" name="Rectangle 4"/>
            <p:cNvSpPr>
              <a:spLocks noChangeArrowheads="1"/>
            </p:cNvSpPr>
            <p:nvPr/>
          </p:nvSpPr>
          <p:spPr bwMode="gray">
            <a:xfrm rot="3419336">
              <a:off x="-1993293" y="1737515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Text Box 6"/>
            <p:cNvSpPr txBox="1">
              <a:spLocks noChangeArrowheads="1"/>
            </p:cNvSpPr>
            <p:nvPr/>
          </p:nvSpPr>
          <p:spPr bwMode="gray">
            <a:xfrm>
              <a:off x="-1898582" y="1628800"/>
              <a:ext cx="42191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 smtClean="0">
                  <a:solidFill>
                    <a:schemeClr val="bg1"/>
                  </a:solidFill>
                </a:rPr>
                <a:t>?</a:t>
              </a:r>
              <a:endParaRPr lang="en-US" sz="4000" b="1">
                <a:solidFill>
                  <a:schemeClr val="bg1"/>
                </a:solidFill>
              </a:endParaRPr>
            </a:p>
          </p:txBody>
        </p:sp>
      </p:grp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1709209" y="4953000"/>
            <a:ext cx="20245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- B)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3440072" y="4992469"/>
            <a:ext cx="36465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_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2AB + B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1460500" y="6311132"/>
            <a:ext cx="579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Phát biểu hằng đẳng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thức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bằng lời.</a:t>
            </a:r>
          </a:p>
        </p:txBody>
      </p:sp>
    </p:spTree>
    <p:custDataLst>
      <p:tags r:id="rId1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9" grpId="0"/>
      <p:bldP spid="23" grpId="0"/>
      <p:bldP spid="26" grpId="0"/>
      <p:bldP spid="27" grpId="0"/>
      <p:bldP spid="25" grpId="0"/>
      <p:bldP spid="31" grpId="0"/>
      <p:bldP spid="34" grpId="0"/>
      <p:bldP spid="39" grpId="0"/>
      <p:bldP spid="30" grpId="0"/>
      <p:bldP spid="58" grpId="0"/>
      <p:bldP spid="59" grpId="0"/>
      <p:bldP spid="60" grpId="0"/>
      <p:bldP spid="64" grpId="0"/>
      <p:bldP spid="65" grpId="0"/>
      <p:bldP spid="69" grpId="0"/>
      <p:bldP spid="70" grpId="0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Box 1"/>
          <p:cNvSpPr txBox="1">
            <a:spLocks noChangeArrowheads="1"/>
          </p:cNvSpPr>
          <p:nvPr/>
        </p:nvSpPr>
        <p:spPr bwMode="auto">
          <a:xfrm>
            <a:off x="990600" y="838200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1.Bình phương của một tổng</a:t>
            </a:r>
          </a:p>
        </p:txBody>
      </p:sp>
      <p:sp>
        <p:nvSpPr>
          <p:cNvPr id="7174" name="TextBox 5"/>
          <p:cNvSpPr txBox="1">
            <a:spLocks noChangeArrowheads="1"/>
          </p:cNvSpPr>
          <p:nvPr/>
        </p:nvSpPr>
        <p:spPr bwMode="auto">
          <a:xfrm>
            <a:off x="990600" y="1228725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2.Bình phương của một hiệu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124200" y="24384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Áp dụng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2907" y="61555"/>
            <a:ext cx="542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T4</a:t>
            </a:r>
            <a:endParaRPr lang="en-US" sz="2800"/>
          </a:p>
        </p:txBody>
      </p:sp>
      <p:sp>
        <p:nvSpPr>
          <p:cNvPr id="29" name="Rectangle 28"/>
          <p:cNvSpPr/>
          <p:nvPr/>
        </p:nvSpPr>
        <p:spPr>
          <a:xfrm>
            <a:off x="1684337" y="0"/>
            <a:ext cx="5852884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Những hằng đẳng thức đáng nhớ</a:t>
            </a:r>
            <a:endParaRPr lang="en-US" sz="32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828800" y="1715869"/>
            <a:ext cx="510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- B)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 A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_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2AB + B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04850" y="2962275"/>
            <a:ext cx="17335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a/  (x - 1)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443654" y="2962275"/>
            <a:ext cx="27379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x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- 2.x.1 + 1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181599" y="2962275"/>
            <a:ext cx="27379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x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- 2x + 1  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04850" y="3515380"/>
            <a:ext cx="2190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b/  (2x - 3y)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819400" y="3505200"/>
            <a:ext cx="411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 (2x)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- 2.2x.3y + (3y)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833852" y="4124980"/>
            <a:ext cx="32621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 4x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- 12xy + 9y</a:t>
            </a:r>
            <a:r>
              <a:rPr lang="en-US" sz="2800" b="1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704850" y="4648200"/>
            <a:ext cx="17335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c/  99</a:t>
            </a:r>
            <a:r>
              <a:rPr lang="en-US" sz="2800" b="1" baseline="30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981200" y="4648200"/>
            <a:ext cx="27379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  (100 - 1)</a:t>
            </a:r>
            <a:r>
              <a:rPr lang="en-US" sz="2800" b="1" baseline="30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3962400" y="4648200"/>
            <a:ext cx="38100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  100</a:t>
            </a:r>
            <a:r>
              <a:rPr lang="en-US" sz="2800" b="1" baseline="30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- 2.100  + 1</a:t>
            </a:r>
            <a:r>
              <a:rPr lang="en-US" sz="2800" b="1" baseline="30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962400" y="5191780"/>
            <a:ext cx="38100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  10000 </a:t>
            </a:r>
            <a:r>
              <a:rPr lang="en-US" sz="2800" b="1" baseline="30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- 200 + 1  </a:t>
            </a:r>
            <a:endParaRPr lang="en-US" sz="28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983421" y="5707117"/>
            <a:ext cx="38100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=  9801</a:t>
            </a:r>
            <a:endParaRPr lang="en-US" sz="28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Box 1"/>
          <p:cNvSpPr txBox="1">
            <a:spLocks noChangeArrowheads="1"/>
          </p:cNvSpPr>
          <p:nvPr/>
        </p:nvSpPr>
        <p:spPr bwMode="auto">
          <a:xfrm>
            <a:off x="990600" y="685800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1.Bình phương của một tổng</a:t>
            </a:r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990600" y="1076325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2.Bình phương của một hiệu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1457325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3.Hiệu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bình phương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18430" y="2657475"/>
            <a:ext cx="1295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Ta có: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95400" y="2057400"/>
            <a:ext cx="6691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Tính (a + b)(a - b) với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a,b là các số tùy ý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19200" y="3886200"/>
            <a:ext cx="50593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Với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là biểu thức tùy ý, ta có: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385887" y="4572000"/>
            <a:ext cx="6005513" cy="914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052907" y="61555"/>
            <a:ext cx="542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T4</a:t>
            </a:r>
            <a:endParaRPr lang="en-US" sz="2800"/>
          </a:p>
        </p:txBody>
      </p:sp>
      <p:sp>
        <p:nvSpPr>
          <p:cNvPr id="26" name="Rectangle 25"/>
          <p:cNvSpPr/>
          <p:nvPr/>
        </p:nvSpPr>
        <p:spPr>
          <a:xfrm>
            <a:off x="1684337" y="0"/>
            <a:ext cx="5852884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Những hằng đẳng thức đáng nhớ</a:t>
            </a:r>
            <a:endParaRPr lang="en-US" sz="32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09600" y="2047875"/>
            <a:ext cx="609600" cy="609600"/>
            <a:chOff x="-1366192" y="4691608"/>
            <a:chExt cx="609600" cy="60960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-1366192" y="4691608"/>
              <a:ext cx="609600" cy="609600"/>
              <a:chOff x="816" y="1872"/>
              <a:chExt cx="384" cy="384"/>
            </a:xfrm>
          </p:grpSpPr>
          <p:sp>
            <p:nvSpPr>
              <p:cNvPr id="30" name="Oval 18"/>
              <p:cNvSpPr>
                <a:spLocks noChangeArrowheads="1"/>
              </p:cNvSpPr>
              <p:nvPr/>
            </p:nvSpPr>
            <p:spPr bwMode="gray">
              <a:xfrm>
                <a:off x="816" y="1872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tint val="0"/>
                      <a:invGamma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" name="Oval 19"/>
              <p:cNvSpPr>
                <a:spLocks noChangeArrowheads="1"/>
              </p:cNvSpPr>
              <p:nvPr/>
            </p:nvSpPr>
            <p:spPr bwMode="gray">
              <a:xfrm>
                <a:off x="816" y="1872"/>
                <a:ext cx="384" cy="38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alpha val="32001"/>
                    </a:schemeClr>
                  </a:gs>
                  <a:gs pos="100000">
                    <a:schemeClr val="accent2">
                      <a:gamma/>
                      <a:shade val="0"/>
                      <a:invGamma/>
                      <a:alpha val="89999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" name="Oval 20"/>
              <p:cNvSpPr>
                <a:spLocks noChangeArrowheads="1"/>
              </p:cNvSpPr>
              <p:nvPr/>
            </p:nvSpPr>
            <p:spPr bwMode="gray">
              <a:xfrm>
                <a:off x="841" y="1897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54118"/>
                      <a:invGamma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" name="Oval 21"/>
              <p:cNvSpPr>
                <a:spLocks noChangeArrowheads="1"/>
              </p:cNvSpPr>
              <p:nvPr/>
            </p:nvSpPr>
            <p:spPr bwMode="gray">
              <a:xfrm>
                <a:off x="866" y="1922"/>
                <a:ext cx="334" cy="334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63529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" name="Oval 22"/>
              <p:cNvSpPr>
                <a:spLocks noChangeArrowheads="1"/>
              </p:cNvSpPr>
              <p:nvPr/>
            </p:nvSpPr>
            <p:spPr bwMode="gray">
              <a:xfrm>
                <a:off x="859" y="1914"/>
                <a:ext cx="300" cy="3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" name="Oval 23"/>
              <p:cNvSpPr>
                <a:spLocks noChangeArrowheads="1"/>
              </p:cNvSpPr>
              <p:nvPr/>
            </p:nvSpPr>
            <p:spPr bwMode="gray">
              <a:xfrm>
                <a:off x="864" y="1919"/>
                <a:ext cx="291" cy="291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46275"/>
                      <a:invGamma/>
                    </a:srgbClr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6" name="Oval 24"/>
              <p:cNvSpPr>
                <a:spLocks noChangeArrowheads="1"/>
              </p:cNvSpPr>
              <p:nvPr/>
            </p:nvSpPr>
            <p:spPr bwMode="gray">
              <a:xfrm>
                <a:off x="868" y="1921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C0C0C0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7" name="Oval 25"/>
              <p:cNvSpPr>
                <a:spLocks noChangeArrowheads="1"/>
              </p:cNvSpPr>
              <p:nvPr/>
            </p:nvSpPr>
            <p:spPr bwMode="gray">
              <a:xfrm>
                <a:off x="871" y="1923"/>
                <a:ext cx="270" cy="26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79216"/>
                      <a:invGamma/>
                    </a:srgbClr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8" name="Oval 26"/>
              <p:cNvSpPr>
                <a:spLocks noChangeArrowheads="1"/>
              </p:cNvSpPr>
              <p:nvPr/>
            </p:nvSpPr>
            <p:spPr bwMode="gray">
              <a:xfrm>
                <a:off x="886" y="1931"/>
                <a:ext cx="240" cy="21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tint val="0"/>
                      <a:invGamma/>
                    </a:srgbClr>
                  </a:gs>
                  <a:gs pos="100000">
                    <a:srgbClr val="C0C0C0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29" name="Text Box 29"/>
            <p:cNvSpPr txBox="1">
              <a:spLocks noChangeArrowheads="1"/>
            </p:cNvSpPr>
            <p:nvPr/>
          </p:nvSpPr>
          <p:spPr bwMode="gray">
            <a:xfrm>
              <a:off x="-1292486" y="4770439"/>
              <a:ext cx="48282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smtClean="0">
                  <a:solidFill>
                    <a:srgbClr val="FF0000"/>
                  </a:solidFill>
                </a:rPr>
                <a:t>?5</a:t>
              </a:r>
              <a:endParaRPr lang="en-US" sz="2400">
                <a:solidFill>
                  <a:srgbClr val="FF0000"/>
                </a:solidFill>
              </a:endParaRPr>
            </a:p>
          </p:txBody>
        </p:sp>
      </p:grp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962149" y="2657475"/>
            <a:ext cx="211375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(a + b)(a - b)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107437" y="2657475"/>
            <a:ext cx="311817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- ab + ab - b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107437" y="3179763"/>
            <a:ext cx="19885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en-US" sz="32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</a:t>
            </a:r>
            <a:r>
              <a:rPr lang="en-US" sz="32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815240" y="3174892"/>
            <a:ext cx="25281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+ b)(a - b)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549893" y="3242250"/>
            <a:ext cx="1295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Hay: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057400" y="4736812"/>
            <a:ext cx="15705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3458731" y="4736811"/>
            <a:ext cx="382685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(A + B)(A - B)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371600" y="5594866"/>
            <a:ext cx="5168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</a:rPr>
              <a:t>Nhận xét gì về biểu thức ở vế trái?</a:t>
            </a:r>
            <a:endParaRPr lang="en-US" sz="2800">
              <a:solidFill>
                <a:srgbClr val="C00000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66274" y="5410200"/>
            <a:ext cx="537258" cy="707886"/>
            <a:chOff x="-2013930" y="1628800"/>
            <a:chExt cx="537258" cy="707886"/>
          </a:xfrm>
        </p:grpSpPr>
        <p:sp>
          <p:nvSpPr>
            <p:cNvPr id="48" name="Rectangle 4"/>
            <p:cNvSpPr>
              <a:spLocks noChangeArrowheads="1"/>
            </p:cNvSpPr>
            <p:nvPr/>
          </p:nvSpPr>
          <p:spPr bwMode="gray">
            <a:xfrm rot="3419336">
              <a:off x="-1993293" y="1737515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49" name="Text Box 6"/>
            <p:cNvSpPr txBox="1">
              <a:spLocks noChangeArrowheads="1"/>
            </p:cNvSpPr>
            <p:nvPr/>
          </p:nvSpPr>
          <p:spPr bwMode="gray">
            <a:xfrm>
              <a:off x="-1898582" y="1628800"/>
              <a:ext cx="42191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 smtClean="0">
                  <a:solidFill>
                    <a:schemeClr val="bg1"/>
                  </a:solidFill>
                </a:rPr>
                <a:t>?</a:t>
              </a:r>
              <a:endParaRPr lang="en-US" sz="4000" b="1">
                <a:solidFill>
                  <a:schemeClr val="bg1"/>
                </a:solidFill>
              </a:endParaRPr>
            </a:p>
          </p:txBody>
        </p: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1460500" y="6104618"/>
            <a:ext cx="579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Phát biểu hằng đẳng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thức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bằng lời.</a:t>
            </a:r>
          </a:p>
        </p:txBody>
      </p:sp>
    </p:spTree>
    <p:custDataLst>
      <p:tags r:id="rId1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5" grpId="0"/>
      <p:bldP spid="16" grpId="0"/>
      <p:bldP spid="23" grpId="0" animBg="1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Box 1"/>
          <p:cNvSpPr txBox="1">
            <a:spLocks noChangeArrowheads="1"/>
          </p:cNvSpPr>
          <p:nvPr/>
        </p:nvSpPr>
        <p:spPr bwMode="auto">
          <a:xfrm>
            <a:off x="990600" y="838200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1.Bình phương của một tổng</a:t>
            </a: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990600" y="1228725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2.Bình phương của một hiệu</a:t>
            </a:r>
          </a:p>
        </p:txBody>
      </p:sp>
      <p:sp>
        <p:nvSpPr>
          <p:cNvPr id="9223" name="TextBox 6"/>
          <p:cNvSpPr txBox="1">
            <a:spLocks noChangeArrowheads="1"/>
          </p:cNvSpPr>
          <p:nvPr/>
        </p:nvSpPr>
        <p:spPr bwMode="auto">
          <a:xfrm>
            <a:off x="990600" y="1609725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3.Hiệu hai bình phương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124200" y="2828925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Áp dụng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2907" y="61555"/>
            <a:ext cx="542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T4</a:t>
            </a:r>
            <a:endParaRPr lang="en-US" sz="2800"/>
          </a:p>
        </p:txBody>
      </p:sp>
      <p:sp>
        <p:nvSpPr>
          <p:cNvPr id="28" name="Rectangle 27"/>
          <p:cNvSpPr/>
          <p:nvPr/>
        </p:nvSpPr>
        <p:spPr>
          <a:xfrm>
            <a:off x="1684337" y="0"/>
            <a:ext cx="5852884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Những hằng đẳng thức đáng nhớ</a:t>
            </a:r>
            <a:endParaRPr lang="en-US" sz="32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057401" y="2133601"/>
            <a:ext cx="487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(A + B)(A - B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90906" y="3657600"/>
            <a:ext cx="260469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a/ (x + 1)(x - 1)</a:t>
            </a:r>
            <a:endParaRPr lang="en-US" sz="28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653106" y="3657600"/>
            <a:ext cx="260469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2800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- 1</a:t>
            </a:r>
            <a:r>
              <a:rPr lang="en-US" sz="2800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038600" y="3657600"/>
            <a:ext cx="260469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2800" baseline="30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- 1</a:t>
            </a:r>
            <a:endParaRPr lang="en-US" sz="28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92696" y="4495800"/>
            <a:ext cx="30601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(x - 2y)(x + 2y)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352800" y="448562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28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(2y)</a:t>
            </a:r>
            <a:r>
              <a:rPr lang="en-US" sz="28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340947" y="44958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28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- 4y</a:t>
            </a:r>
            <a:r>
              <a:rPr lang="en-US" sz="28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92696" y="5334000"/>
            <a:ext cx="17647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c/ 56 . 64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752600" y="5310682"/>
            <a:ext cx="30921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(60 - 4)(60 + 4)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343400" y="5310682"/>
            <a:ext cx="17900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60</a:t>
            </a:r>
            <a:r>
              <a:rPr lang="en-US" sz="2800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- 4</a:t>
            </a:r>
            <a:r>
              <a:rPr lang="en-US" sz="2800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943600" y="5310682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3600 - 16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7772400" y="5310682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3584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1828800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. Bình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phương của một tổng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057525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. Bình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phương của một hiệu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2400" y="4316194"/>
            <a:ext cx="453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. Hiệu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hai bình phương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935413" y="1066800"/>
            <a:ext cx="1676400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2907" y="61555"/>
            <a:ext cx="542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T4</a:t>
            </a:r>
            <a:endParaRPr lang="en-US" sz="2800"/>
          </a:p>
        </p:txBody>
      </p:sp>
      <p:sp>
        <p:nvSpPr>
          <p:cNvPr id="13" name="Rectangle 12"/>
          <p:cNvSpPr/>
          <p:nvPr/>
        </p:nvSpPr>
        <p:spPr>
          <a:xfrm>
            <a:off x="1684337" y="0"/>
            <a:ext cx="5852884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Những hằng đẳng thức đáng nhớ</a:t>
            </a:r>
            <a:endParaRPr lang="en-US" sz="32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47900" y="4840069"/>
            <a:ext cx="487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(A + B)(A - B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47900" y="3651470"/>
            <a:ext cx="510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- B)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 A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_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2AB + B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300516" y="2445297"/>
            <a:ext cx="58528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 + B)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+ 2AB + B</a:t>
            </a:r>
            <a:r>
              <a:rPr lang="en-US" sz="3600" b="1" baseline="30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14" grpId="0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795</Words>
  <Application>Microsoft Office PowerPoint</Application>
  <PresentationFormat>On-screen Show (4:3)</PresentationFormat>
  <Paragraphs>147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Nguyen </cp:lastModifiedBy>
  <cp:revision>77</cp:revision>
  <dcterms:created xsi:type="dcterms:W3CDTF">2014-07-11T10:00:44Z</dcterms:created>
  <dcterms:modified xsi:type="dcterms:W3CDTF">2015-09-01T12:03:06Z</dcterms:modified>
</cp:coreProperties>
</file>